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36004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Роль семейной ситуации в появлении психологических проблем у ребенка.</a:t>
            </a:r>
            <a:r>
              <a:rPr lang="ru-RU" sz="4800" dirty="0">
                <a:effectLst/>
                <a:ea typeface="Calibri"/>
                <a:cs typeface="Times New Roman"/>
              </a:rPr>
              <a:t/>
            </a:r>
            <a:br>
              <a:rPr lang="ru-RU" sz="4800" dirty="0">
                <a:effectLst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869160"/>
            <a:ext cx="3744088" cy="14081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Подготовила: воспитатель 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Сабитова</a:t>
            </a:r>
            <a:r>
              <a:rPr lang="ru-RU" b="1" dirty="0" smtClean="0">
                <a:solidFill>
                  <a:schemeClr val="tx1"/>
                </a:solidFill>
              </a:rPr>
              <a:t> Венера </a:t>
            </a:r>
            <a:r>
              <a:rPr lang="ru-RU" b="1" dirty="0" err="1" smtClean="0">
                <a:solidFill>
                  <a:schemeClr val="tx1"/>
                </a:solidFill>
              </a:rPr>
              <a:t>Талгатовна</a:t>
            </a:r>
            <a:endParaRPr lang="ru-RU" dirty="0"/>
          </a:p>
          <a:p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67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772816"/>
            <a:ext cx="7524824" cy="4353347"/>
          </a:xfrm>
        </p:spPr>
        <p:txBody>
          <a:bodyPr/>
          <a:lstStyle/>
          <a:p>
            <a:r>
              <a:rPr lang="ru-RU" sz="3200" dirty="0">
                <a:latin typeface="Times New Roman"/>
                <a:ea typeface="Times New Roman"/>
              </a:rPr>
              <a:t>Традиционно главным институтом воспитания является семья. </a:t>
            </a:r>
            <a:endParaRPr lang="ru-RU" sz="3200" dirty="0" smtClean="0">
              <a:latin typeface="Times New Roman"/>
              <a:ea typeface="Times New Roman"/>
            </a:endParaRPr>
          </a:p>
          <a:p>
            <a:r>
              <a:rPr lang="ru-RU" sz="3200" dirty="0">
                <a:latin typeface="Times New Roman"/>
                <a:ea typeface="Times New Roman"/>
              </a:rPr>
              <a:t>Семья может выступать в качестве как </a:t>
            </a:r>
            <a:r>
              <a:rPr lang="ru-RU" sz="3200" i="1" dirty="0">
                <a:latin typeface="Times New Roman"/>
                <a:ea typeface="Times New Roman"/>
              </a:rPr>
              <a:t>положительного</a:t>
            </a:r>
            <a:r>
              <a:rPr lang="ru-RU" sz="3200" dirty="0">
                <a:latin typeface="Times New Roman"/>
                <a:ea typeface="Times New Roman"/>
              </a:rPr>
              <a:t>, так и </a:t>
            </a:r>
            <a:r>
              <a:rPr lang="ru-RU" sz="3200" i="1" dirty="0">
                <a:latin typeface="Times New Roman"/>
                <a:ea typeface="Times New Roman"/>
              </a:rPr>
              <a:t>отрицательного</a:t>
            </a:r>
            <a:r>
              <a:rPr lang="ru-RU" sz="3200" dirty="0">
                <a:latin typeface="Times New Roman"/>
                <a:ea typeface="Times New Roman"/>
              </a:rPr>
              <a:t> фактора воспитания</a:t>
            </a:r>
            <a:r>
              <a:rPr lang="ru-RU" sz="3200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b="1" dirty="0">
                <a:latin typeface="Times New Roman"/>
                <a:ea typeface="Times New Roman"/>
              </a:rPr>
              <a:t>Семья</a:t>
            </a:r>
            <a:r>
              <a:rPr lang="ru-RU" sz="3200" dirty="0">
                <a:latin typeface="Times New Roman"/>
                <a:ea typeface="Times New Roman"/>
              </a:rPr>
              <a:t> – это особого рода коллектив, играющий в воспитании основную, долговременную и важнейшую роль. </a:t>
            </a:r>
            <a:endParaRPr lang="ru-RU" sz="32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Роль семьи в воспитании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298050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772816"/>
            <a:ext cx="6984776" cy="4896544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)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Принятие ребенка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, т.е. ребенок принимается таким, какой он есть. 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)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Эмпатия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 (сопереживание)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– взрослый смотрит глазами ребенка на проблемы, принимает его позицию. 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3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)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Конгруэнтность.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Предполагает адекватное отношение со стороны взрослого человека к происходящему. 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67364" y="476672"/>
            <a:ext cx="6661019" cy="136815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В общении у взрослых и детей вырабатываются </a:t>
            </a:r>
            <a:r>
              <a:rPr lang="ru-RU" sz="3200" b="1" dirty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принципы общения</a:t>
            </a:r>
            <a:r>
              <a:rPr lang="ru-RU" sz="3200" dirty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: 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4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Стили воспитания.</a:t>
            </a:r>
            <a:b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100" b="1" i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Авторитарный</a:t>
            </a:r>
            <a:r>
              <a:rPr lang="ru-RU" sz="31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3960440" cy="5256584"/>
          </a:xfrm>
        </p:spPr>
        <p:txBody>
          <a:bodyPr>
            <a:noAutofit/>
          </a:bodyPr>
          <a:lstStyle/>
          <a:p>
            <a:r>
              <a:rPr lang="ru-RU" sz="1800" dirty="0" smtClean="0"/>
              <a:t>                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ОСОБЕННОСТИ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Родители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требуют высоких </a:t>
            </a:r>
            <a:r>
              <a:rPr lang="ru-RU" sz="2000" dirty="0">
                <a:solidFill>
                  <a:schemeClr val="tx1"/>
                </a:solidFill>
              </a:rPr>
              <a:t>достижений, наказывают за неудачи, жестко контролируют, вторгаются в личное пространство ребенка, подавляют силой, решают за ребенка, что ему лучше, не интересуются личным мнением ребенка, не признают его права. «Как я сказал, так и будет», «Я родитель, значит я прав».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Ребенок </a:t>
            </a:r>
            <a:r>
              <a:rPr lang="ru-RU" sz="2000" dirty="0">
                <a:solidFill>
                  <a:schemeClr val="tx1"/>
                </a:solidFill>
              </a:rPr>
              <a:t>не имеет возможности проявлять </a:t>
            </a:r>
            <a:r>
              <a:rPr lang="ru-RU" sz="2000" dirty="0" smtClean="0">
                <a:solidFill>
                  <a:schemeClr val="tx1"/>
                </a:solidFill>
              </a:rPr>
              <a:t>инициативу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644008" y="980728"/>
            <a:ext cx="4032448" cy="5688632"/>
          </a:xfrm>
        </p:spPr>
        <p:txBody>
          <a:bodyPr>
            <a:normAutofit fontScale="92500"/>
          </a:bodyPr>
          <a:lstStyle/>
          <a:p>
            <a:r>
              <a:rPr lang="ru-RU" sz="2100" dirty="0" smtClean="0">
                <a:solidFill>
                  <a:schemeClr val="tx1"/>
                </a:solidFill>
              </a:rPr>
              <a:t>         </a:t>
            </a:r>
            <a:r>
              <a:rPr lang="ru-RU" sz="2100" dirty="0" smtClean="0">
                <a:solidFill>
                  <a:schemeClr val="bg1"/>
                </a:solidFill>
              </a:rPr>
              <a:t>     ПОСЛЕДСТВИЯ</a:t>
            </a:r>
          </a:p>
          <a:p>
            <a:r>
              <a:rPr lang="ru-RU" sz="2200" dirty="0">
                <a:solidFill>
                  <a:schemeClr val="tx1"/>
                </a:solidFill>
              </a:rPr>
              <a:t>Ч</a:t>
            </a:r>
            <a:r>
              <a:rPr lang="ru-RU" sz="2200" dirty="0" smtClean="0">
                <a:solidFill>
                  <a:schemeClr val="tx1"/>
                </a:solidFill>
              </a:rPr>
              <a:t>асто </a:t>
            </a:r>
            <a:r>
              <a:rPr lang="ru-RU" sz="2200" dirty="0">
                <a:solidFill>
                  <a:schemeClr val="tx1"/>
                </a:solidFill>
              </a:rPr>
              <a:t>возникает большое количество конфликтов, дети становятся «неуправляемыми», т.к. все прежние средства воздействия родителей теряют свою силу. 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Характерным чертами личности ребенка, воспитанного в авторитарном стиле, могут быть следующие </a:t>
            </a:r>
            <a:r>
              <a:rPr lang="ru-RU" sz="2200" dirty="0" smtClean="0">
                <a:solidFill>
                  <a:schemeClr val="tx1"/>
                </a:solidFill>
              </a:rPr>
              <a:t>варианты.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1 вариант </a:t>
            </a:r>
            <a:r>
              <a:rPr lang="ru-RU" sz="2200" dirty="0">
                <a:solidFill>
                  <a:schemeClr val="tx1"/>
                </a:solidFill>
              </a:rPr>
              <a:t>– развитие слабой жизненной </a:t>
            </a:r>
            <a:r>
              <a:rPr lang="ru-RU" sz="2200" dirty="0" smtClean="0">
                <a:solidFill>
                  <a:schemeClr val="tx1"/>
                </a:solidFill>
              </a:rPr>
              <a:t>позиции.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вариант </a:t>
            </a:r>
            <a:r>
              <a:rPr lang="ru-RU" sz="2200" dirty="0">
                <a:solidFill>
                  <a:schemeClr val="tx1"/>
                </a:solidFill>
              </a:rPr>
              <a:t>– развитие деспотической </a:t>
            </a:r>
            <a:r>
              <a:rPr lang="ru-RU" sz="2200" dirty="0" smtClean="0">
                <a:solidFill>
                  <a:schemeClr val="tx1"/>
                </a:solidFill>
              </a:rPr>
              <a:t>личности.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4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sz="3100" b="1" i="1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Попустительский</a:t>
            </a: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3100" b="1" i="1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стиль:</a:t>
            </a:r>
            <a:r>
              <a:rPr lang="ru-RU" sz="5400" dirty="0">
                <a:latin typeface="Calibri"/>
                <a:ea typeface="Calibri"/>
                <a:cs typeface="Times New Roman"/>
              </a:rPr>
              <a:t/>
            </a:r>
            <a:br>
              <a:rPr lang="ru-RU" sz="54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4320480" cy="580526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3600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               </a:t>
            </a:r>
            <a:r>
              <a:rPr lang="ru-RU" sz="3600" b="1" i="1" dirty="0" smtClean="0">
                <a:solidFill>
                  <a:schemeClr val="bg1"/>
                </a:solidFill>
                <a:latin typeface="Arial"/>
                <a:ea typeface="Times New Roman"/>
              </a:rPr>
              <a:t>Особенности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b="1" dirty="0">
                <a:solidFill>
                  <a:srgbClr val="000000"/>
                </a:solidFill>
                <a:latin typeface="Arial"/>
                <a:ea typeface="Times New Roman"/>
              </a:rPr>
              <a:t>Р</a:t>
            </a:r>
            <a:r>
              <a:rPr lang="ru-RU" sz="2600" b="1" dirty="0" smtClean="0">
                <a:solidFill>
                  <a:srgbClr val="000000"/>
                </a:solidFill>
                <a:latin typeface="Arial"/>
                <a:ea typeface="Times New Roman"/>
              </a:rPr>
              <a:t>одитель </a:t>
            </a:r>
            <a:r>
              <a:rPr lang="ru-RU" sz="2600" b="1" dirty="0">
                <a:solidFill>
                  <a:srgbClr val="000000"/>
                </a:solidFill>
                <a:latin typeface="Arial"/>
                <a:ea typeface="Times New Roman"/>
              </a:rPr>
              <a:t>формирует у ребенка «свободу», самостоятельность и раскованность</a:t>
            </a:r>
            <a:r>
              <a:rPr lang="ru-RU" sz="2600" b="1" dirty="0" smtClean="0">
                <a:solidFill>
                  <a:srgbClr val="000000"/>
                </a:solidFill>
                <a:latin typeface="Arial"/>
                <a:ea typeface="Times New Roman"/>
              </a:rPr>
              <a:t>,. Родитель </a:t>
            </a:r>
            <a:r>
              <a:rPr lang="ru-RU" sz="2600" b="1" dirty="0">
                <a:solidFill>
                  <a:srgbClr val="000000"/>
                </a:solidFill>
                <a:latin typeface="Arial"/>
                <a:ea typeface="Times New Roman"/>
              </a:rPr>
              <a:t>не помогает подростку и не мешает, не принимает никакого участия в становлении личности.</a:t>
            </a:r>
            <a:br>
              <a:rPr lang="ru-RU" sz="2600" b="1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b="1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600" b="1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b="1" dirty="0">
                <a:solidFill>
                  <a:srgbClr val="000000"/>
                </a:solidFill>
                <a:latin typeface="Arial"/>
                <a:ea typeface="Times New Roman"/>
              </a:rPr>
              <a:t>Попустительский стиль общения предполагает тактику </a:t>
            </a:r>
            <a:r>
              <a:rPr lang="ru-RU" sz="2600" b="1" dirty="0" smtClean="0">
                <a:solidFill>
                  <a:srgbClr val="000000"/>
                </a:solidFill>
                <a:latin typeface="Arial"/>
                <a:ea typeface="Times New Roman"/>
              </a:rPr>
              <a:t>невмешательства. Общими </a:t>
            </a:r>
            <a:r>
              <a:rPr lang="ru-RU" sz="2600" b="1" dirty="0">
                <a:solidFill>
                  <a:srgbClr val="000000"/>
                </a:solidFill>
                <a:latin typeface="Arial"/>
                <a:ea typeface="Times New Roman"/>
              </a:rPr>
              <a:t>особенностями попустительского и авторитарного стилей общения, </a:t>
            </a:r>
            <a:r>
              <a:rPr lang="ru-RU" sz="2600" b="1" dirty="0" smtClean="0">
                <a:solidFill>
                  <a:srgbClr val="000000"/>
                </a:solidFill>
                <a:latin typeface="Arial"/>
                <a:ea typeface="Times New Roman"/>
              </a:rPr>
              <a:t>являются </a:t>
            </a:r>
            <a:r>
              <a:rPr lang="ru-RU" sz="2600" b="1" dirty="0" err="1">
                <a:solidFill>
                  <a:srgbClr val="000000"/>
                </a:solidFill>
                <a:latin typeface="Arial"/>
                <a:ea typeface="Times New Roman"/>
              </a:rPr>
              <a:t>дистантные</a:t>
            </a:r>
            <a:r>
              <a:rPr lang="ru-RU" sz="2600" b="1" dirty="0">
                <a:solidFill>
                  <a:srgbClr val="000000"/>
                </a:solidFill>
                <a:latin typeface="Arial"/>
                <a:ea typeface="Times New Roman"/>
              </a:rPr>
              <a:t> отношения, отсутствие доверия, явная обособленно обособленность, отчужденность, демонстративное подчеркивание своего доминирующего положения.</a:t>
            </a:r>
            <a:endParaRPr lang="ru-RU" sz="26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860032" y="980728"/>
            <a:ext cx="3607312" cy="5145752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                   </a:t>
            </a:r>
            <a:r>
              <a:rPr lang="ru-RU" sz="2600" b="1" i="1" dirty="0" smtClean="0">
                <a:solidFill>
                  <a:schemeClr val="bg1"/>
                </a:solidFill>
                <a:latin typeface="Arial"/>
                <a:ea typeface="Times New Roman"/>
              </a:rPr>
              <a:t>Последствия</a:t>
            </a:r>
          </a:p>
          <a:p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При попустительском стиле воспитания возможны следующие варианты развития личности:</a:t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Arial"/>
                <a:ea typeface="Times New Roman"/>
              </a:rPr>
              <a:t>1 вариант </a:t>
            </a: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– свободный, но </a:t>
            </a:r>
            <a:r>
              <a:rPr lang="ru-RU" sz="2600" dirty="0" smtClean="0">
                <a:solidFill>
                  <a:srgbClr val="000000"/>
                </a:solidFill>
                <a:latin typeface="Arial"/>
                <a:ea typeface="Times New Roman"/>
              </a:rPr>
              <a:t>безучастный.</a:t>
            </a:r>
            <a:endParaRPr lang="en-US" sz="26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en-US" sz="2600" dirty="0" smtClean="0">
                <a:solidFill>
                  <a:srgbClr val="000000"/>
                </a:solidFill>
                <a:latin typeface="Arial"/>
                <a:ea typeface="Times New Roman"/>
              </a:rPr>
              <a:t>    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Times New Roman"/>
              </a:rPr>
              <a:t>2 </a:t>
            </a:r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Arial"/>
                <a:ea typeface="Times New Roman"/>
              </a:rPr>
              <a:t>вариант </a:t>
            </a: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– личность 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ea typeface="Times New Roman"/>
              </a:rPr>
              <a:t>  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ea typeface="Times New Roman"/>
              </a:rPr>
              <a:t>   </a:t>
            </a:r>
            <a:r>
              <a:rPr lang="ru-RU" sz="2600" dirty="0" smtClean="0">
                <a:solidFill>
                  <a:srgbClr val="000000"/>
                </a:solidFill>
                <a:latin typeface="Arial"/>
                <a:ea typeface="Times New Roman"/>
              </a:rPr>
              <a:t>«</a:t>
            </a: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без тормозов» и «без 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Arial"/>
                <a:ea typeface="Times New Roman"/>
              </a:rPr>
              <a:t>    </a:t>
            </a:r>
            <a:r>
              <a:rPr lang="ru-RU" sz="2600" dirty="0" smtClean="0">
                <a:solidFill>
                  <a:srgbClr val="000000"/>
                </a:solidFill>
                <a:latin typeface="Arial"/>
                <a:ea typeface="Times New Roman"/>
              </a:rPr>
              <a:t>запретов».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17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sz="3600" b="1" i="1" dirty="0" err="1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Гиперопека</a:t>
            </a:r>
            <a:r>
              <a:rPr lang="ru-RU" sz="3600" b="1" i="1" dirty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:</a:t>
            </a:r>
            <a:r>
              <a:rPr lang="ru-RU" sz="5400" dirty="0">
                <a:latin typeface="Calibri"/>
                <a:ea typeface="Calibri"/>
                <a:cs typeface="Times New Roman"/>
              </a:rPr>
              <a:t/>
            </a:r>
            <a:br>
              <a:rPr lang="ru-RU" sz="54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4" y="1196752"/>
            <a:ext cx="4255385" cy="5472608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Особенности.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Родители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стараются полностью оградить ребенка от всех трудностей, выполнять все его желания. 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В отличие от авторитарного и попустительского стилей воспитания здесь присутствует эмоциональная близость с ребенком. Однако именно эта близость в данном случае мешает родителям предоставить ребенку свободу для полноценного развития, становления личности.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В кризисном, подростковом, возрасте негативные последствия данного стиля воспитания проявляются наиболее ярко. В этот период ребенку необходимо эмоционально отделиться от родителей. В 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</a:rPr>
              <a:t>гиперопекающей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 семье такое отделение невозможно или проходит крайне болезненно. 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124744"/>
            <a:ext cx="3822192" cy="50017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b="1" i="1" dirty="0">
                <a:solidFill>
                  <a:srgbClr val="000000"/>
                </a:solidFill>
                <a:latin typeface="Arial"/>
                <a:ea typeface="Times New Roman"/>
              </a:rPr>
              <a:t>Последствия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</a:rPr>
              <a:t>гиперопеке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 возможны следующие варианты развития личности: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latin typeface="Arial"/>
                <a:ea typeface="Times New Roman"/>
              </a:rPr>
              <a:t>1 вариант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– «домашний деспот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».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 smtClean="0">
                <a:latin typeface="Arial"/>
                <a:ea typeface="Times New Roman"/>
              </a:rPr>
              <a:t>2 </a:t>
            </a:r>
            <a:r>
              <a:rPr lang="ru-RU" dirty="0">
                <a:latin typeface="Arial"/>
                <a:ea typeface="Times New Roman"/>
              </a:rPr>
              <a:t>вариант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– зависимая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личность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43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sz="2700" b="1" i="1" dirty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Демократический стиль</a:t>
            </a:r>
            <a:r>
              <a:rPr lang="ru-RU" sz="2700" dirty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:</a:t>
            </a:r>
            <a:r>
              <a:rPr lang="ru-RU" sz="5400" dirty="0">
                <a:latin typeface="Calibri"/>
                <a:ea typeface="Calibri"/>
                <a:cs typeface="Times New Roman"/>
              </a:rPr>
              <a:t/>
            </a:r>
            <a:br>
              <a:rPr lang="ru-RU" sz="54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908720"/>
            <a:ext cx="3822192" cy="59492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  </a:t>
            </a:r>
            <a:r>
              <a:rPr lang="ru-RU" b="1" i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Особенности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При таком стиле общения родители ориентированы на личность ребенка, его активной роли в семье, собственной жизни. Ребенок воспитывается как самостоятельная, самобытная личность. В отличие от попустительского стиля воспитания этот процесс не пущен на самотек, а проходит под бережным и чутким контролем родителей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Основные характеристики этого стиля: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i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</a:t>
            </a:r>
            <a:r>
              <a:rPr lang="ru-RU" i="1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взаимоприятие</a:t>
            </a:r>
            <a:r>
              <a:rPr lang="ru-RU" i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;</a:t>
            </a:r>
          </a:p>
          <a:p>
            <a:pPr marL="0" indent="0">
              <a:lnSpc>
                <a:spcPct val="115000"/>
              </a:lnSpc>
              <a:spcAft>
                <a:spcPts val="120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- </a:t>
            </a:r>
            <a:r>
              <a:rPr lang="ru-RU" i="1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взаимоориентация</a:t>
            </a:r>
            <a:r>
              <a:rPr lang="ru-RU" i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 </a:t>
            </a:r>
            <a:endParaRPr lang="ru-RU" sz="3200" i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980728"/>
            <a:ext cx="3887288" cy="5616624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                Последствия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При демократическом стиле воспитания происходит наиболее гармоничное и разностороннее развитие личности ребенка. Для детей, воспитанных в подобных семьях, характерны:</a:t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- Умение самостоятельно принимать решения и отвечать за свои поступки.</a:t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- Инициативность и целеустремленность.</a:t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- Умение строить близкие и доброжелательные отношения с окружающими.</a:t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- Способность договариваться, находить компромиссные решения.</a:t>
            </a:r>
            <a:b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600" dirty="0">
                <a:solidFill>
                  <a:srgbClr val="000000"/>
                </a:solidFill>
                <a:latin typeface="Arial"/>
                <a:ea typeface="Times New Roman"/>
              </a:rPr>
              <a:t>- Наличие собственного мнения и способность считаться с мнением окружающих.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3003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3083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68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</TotalTime>
  <Words>190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Роль семейной ситуации в появлении психологических проблем у ребенка. </vt:lpstr>
      <vt:lpstr>Роль семьи в воспитании ребенка</vt:lpstr>
      <vt:lpstr>  1) Принятие ребенка, т.е. ребенок принимается таким, какой он есть.  2) Эмпатия (сопереживание) – взрослый смотрит глазами ребенка на проблемы, принимает его позицию.   3) Конгруэнтность. Предполагает адекватное отношение со стороны взрослого человека к происходящему. </vt:lpstr>
      <vt:lpstr>Стили воспитания. Авторитарный  </vt:lpstr>
      <vt:lpstr>Попустительский стиль: </vt:lpstr>
      <vt:lpstr>Гиперопека: </vt:lpstr>
      <vt:lpstr>Демократический стиль: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Венера</dc:creator>
  <cp:lastModifiedBy>Венера</cp:lastModifiedBy>
  <cp:revision>20</cp:revision>
  <dcterms:created xsi:type="dcterms:W3CDTF">2012-09-16T17:45:08Z</dcterms:created>
  <dcterms:modified xsi:type="dcterms:W3CDTF">2016-12-22T18:05:03Z</dcterms:modified>
</cp:coreProperties>
</file>